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Inter"/>
      <p:regular r:id="rId24"/>
      <p:bold r:id="rId25"/>
    </p:embeddedFont>
    <p:embeddedFont>
      <p:font typeface="Lato"/>
      <p:regular r:id="rId26"/>
      <p:bold r:id="rId27"/>
      <p:italic r:id="rId28"/>
      <p:boldItalic r:id="rId29"/>
    </p:embeddedFont>
    <p:embeddedFont>
      <p:font typeface="Lato Light"/>
      <p:regular r:id="rId30"/>
      <p:bold r:id="rId31"/>
      <p:italic r:id="rId32"/>
      <p:boldItalic r:id="rId33"/>
    </p:embeddedFont>
    <p:embeddedFont>
      <p:font typeface="Anybody"/>
      <p:regular r:id="rId34"/>
      <p:bold r:id="rId35"/>
      <p:italic r:id="rId36"/>
      <p:boldItalic r:id="rId37"/>
    </p:embeddedFont>
    <p:embeddedFont>
      <p:font typeface="Anybody Black"/>
      <p:bold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31">
          <p15:clr>
            <a:srgbClr val="A4A3A4"/>
          </p15:clr>
        </p15:guide>
        <p15:guide id="2" pos="2423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C02EBB0-6DDA-48EE-93B1-91421675C5AD}">
  <a:tblStyle styleId="{3C02EBB0-6DDA-48EE-93B1-91421675C5A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31" orient="horz"/>
        <p:guide pos="2423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Inter-regular.fntdata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regular.fntdata"/><Relationship Id="rId25" Type="http://schemas.openxmlformats.org/officeDocument/2006/relationships/font" Target="fonts/Inter-bold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Light-bold.fntdata"/><Relationship Id="rId30" Type="http://schemas.openxmlformats.org/officeDocument/2006/relationships/font" Target="fonts/LatoLight-regular.fntdata"/><Relationship Id="rId11" Type="http://schemas.openxmlformats.org/officeDocument/2006/relationships/slide" Target="slides/slide5.xml"/><Relationship Id="rId33" Type="http://schemas.openxmlformats.org/officeDocument/2006/relationships/font" Target="fonts/LatoLight-boldItalic.fntdata"/><Relationship Id="rId10" Type="http://schemas.openxmlformats.org/officeDocument/2006/relationships/slide" Target="slides/slide4.xml"/><Relationship Id="rId32" Type="http://schemas.openxmlformats.org/officeDocument/2006/relationships/font" Target="fonts/LatoLight-italic.fntdata"/><Relationship Id="rId13" Type="http://schemas.openxmlformats.org/officeDocument/2006/relationships/slide" Target="slides/slide7.xml"/><Relationship Id="rId35" Type="http://schemas.openxmlformats.org/officeDocument/2006/relationships/font" Target="fonts/Anybody-bold.fntdata"/><Relationship Id="rId12" Type="http://schemas.openxmlformats.org/officeDocument/2006/relationships/slide" Target="slides/slide6.xml"/><Relationship Id="rId34" Type="http://schemas.openxmlformats.org/officeDocument/2006/relationships/font" Target="fonts/Anybody-regular.fntdata"/><Relationship Id="rId15" Type="http://schemas.openxmlformats.org/officeDocument/2006/relationships/slide" Target="slides/slide9.xml"/><Relationship Id="rId37" Type="http://schemas.openxmlformats.org/officeDocument/2006/relationships/font" Target="fonts/Anybody-boldItalic.fntdata"/><Relationship Id="rId14" Type="http://schemas.openxmlformats.org/officeDocument/2006/relationships/slide" Target="slides/slide8.xml"/><Relationship Id="rId36" Type="http://schemas.openxmlformats.org/officeDocument/2006/relationships/font" Target="fonts/Anybody-italic.fntdata"/><Relationship Id="rId17" Type="http://schemas.openxmlformats.org/officeDocument/2006/relationships/slide" Target="slides/slide11.xml"/><Relationship Id="rId39" Type="http://schemas.openxmlformats.org/officeDocument/2006/relationships/font" Target="fonts/AnybodyBlack-boldItalic.fntdata"/><Relationship Id="rId16" Type="http://schemas.openxmlformats.org/officeDocument/2006/relationships/slide" Target="slides/slide10.xml"/><Relationship Id="rId38" Type="http://schemas.openxmlformats.org/officeDocument/2006/relationships/font" Target="fonts/AnybodyBlack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20.png>
</file>

<file path=ppt/media/image21.png>
</file>

<file path=ppt/media/image23.jpg>
</file>

<file path=ppt/media/image25.png>
</file>

<file path=ppt/media/image26.jpg>
</file>

<file path=ppt/media/image28.png>
</file>

<file path=ppt/media/image3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s-419"/>
              <a:t>Obligatoria.</a:t>
            </a:r>
            <a:br>
              <a:rPr b="1" lang="es-419"/>
            </a:br>
            <a:r>
              <a:rPr lang="es-419"/>
              <a:t>Se completa con el título de la clase y a la carrera que pertenece (si es necesario, también se puede agregar módulo)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2ab9616428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g22ab961642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texto e imagen. Si no alcanza, no sobrecargar, usar otra con el mismo título para indicar que continúa el mismo módulo.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2ab9616428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g22ab9616428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texto e imagen. Si no alcanza, no sobrecargar, usar otra con el mismo título para indicar que continúa el mismo módulo.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s-419"/>
              <a:t>Obligatoria.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los temas más importantes de la clase, donde se introducen conceptos que se ven en varios slides. No hay que usarla para todos los temas.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51ac8916d3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g251ac8916d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Usar para los subtemas de las temáticas abordadas.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sólo texto. Si no alcanza, no sobrecargar, usar otra con el mismo título para indicar que continúa el mismo módulo.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50f53435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g250f53435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>
                <a:solidFill>
                  <a:schemeClr val="dk1"/>
                </a:solidFill>
              </a:rPr>
              <a:t>Obligatoria.</a:t>
            </a:r>
            <a:br>
              <a:rPr lang="es-419">
                <a:solidFill>
                  <a:schemeClr val="dk1"/>
                </a:solidFill>
              </a:rPr>
            </a:br>
            <a:r>
              <a:rPr lang="es-419">
                <a:solidFill>
                  <a:schemeClr val="dk1"/>
                </a:solidFill>
              </a:rPr>
              <a:t>De cierre.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>
                <a:solidFill>
                  <a:schemeClr val="dk1"/>
                </a:solidFill>
              </a:rPr>
              <a:t>Obligatoria.</a:t>
            </a:r>
            <a:br>
              <a:rPr lang="es-419">
                <a:solidFill>
                  <a:schemeClr val="dk1"/>
                </a:solidFill>
              </a:rPr>
            </a:br>
            <a:r>
              <a:rPr lang="es-419">
                <a:solidFill>
                  <a:schemeClr val="dk1"/>
                </a:solidFill>
              </a:rPr>
              <a:t>De cierre.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s-419">
                <a:solidFill>
                  <a:schemeClr val="dk1"/>
                </a:solidFill>
              </a:rPr>
              <a:t>Obligatoria. </a:t>
            </a:r>
            <a:br>
              <a:rPr b="1" lang="es-419">
                <a:solidFill>
                  <a:schemeClr val="dk1"/>
                </a:solidFill>
              </a:rPr>
            </a:br>
            <a:r>
              <a:rPr lang="es-419">
                <a:solidFill>
                  <a:schemeClr val="dk1"/>
                </a:solidFill>
              </a:rPr>
              <a:t>Indican aquello que se pretende que el estudiante logre con la clase. Recuerda que se enuncian en principio con el verbo en infinitivo delante (por ejemplo: “Comprender…”, “Analizar…”, “conocer…”, etc). Se debe destacar en negrita el verbo. Los objetivos deben ser concretos, medibles y coherentes con los contenidos.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>
                <a:solidFill>
                  <a:schemeClr val="dk1"/>
                </a:solidFill>
              </a:rPr>
              <a:t>Se puede utilizar en caso de tener una clase larga para compartir en qué orden y cuánto tiempo más o menos ocupará cada temática.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2ab961642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g22ab961642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Usar para los subtemas de las temáticas abordadas.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2ab9616428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g22ab961642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sólo texto con el contenido más importante de la clase. En una presentación de 50 slides usar máximo 5 de estas.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2ab961642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g22ab961642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sólo texto. Si no alcanza, no sobrecargar, usar otra con el mismo título para indicar que continúa el mismo módulo.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2ab961642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g22ab961642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sólo texto. Si no alcanza, no sobrecargar, usar otra con el mismo título para indicar que continúa el mismo módulo.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2ab961642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g22ab961642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texto e imagen. Si no alcanza, no sobrecargar, usar otra con el mismo título para indicar que continúa el mismo módulo.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ab9616428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g22ab961642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Usar para slides de texto e imagen. Si no alcanza, no sobrecargar, usar otra con el mismo título para indicar que continúa el mismo módulo.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1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4" name="Google Shape;44;p1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5" name="Google Shape;45;p1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9" name="Google Shape;4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 imagen">
  <p:cSld name="SECTION_HEADER_1_1_1_1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/>
          <p:nvPr/>
        </p:nvSpPr>
        <p:spPr>
          <a:xfrm>
            <a:off x="6592475" y="0"/>
            <a:ext cx="2551500" cy="5143500"/>
          </a:xfrm>
          <a:prstGeom prst="rect">
            <a:avLst/>
          </a:prstGeom>
          <a:solidFill>
            <a:srgbClr val="EAFF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5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B">
  <p:cSld name="SECTION_HEADER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6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A">
  <p:cSld name="SECTION_HEADER_1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7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B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8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4775" y="4720250"/>
            <a:ext cx="1024025" cy="21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A">
  <p:cSld name="SECTION_HEADER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9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1">
  <p:cSld name="SECTION_HEADER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20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2">
  <p:cSld name="SECTION_HEADER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21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3">
  <p:cSld name="SECTION_HEADER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22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adro">
  <p:cSld name="SECTION_HEADER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3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75" name="Google Shape;75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78" name="Google Shape;78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2850" y="51200"/>
            <a:ext cx="936076" cy="935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9" name="Google Shape;79;p25"/>
          <p:cNvCxnSpPr/>
          <p:nvPr/>
        </p:nvCxnSpPr>
        <p:spPr>
          <a:xfrm>
            <a:off x="404475" y="906825"/>
            <a:ext cx="8324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" name="Google Shape;16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" name="Google Shape;20;p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ndo blanco">
  <p:cSld name="SECTION_HEADER_1_1_1_1_1_1_1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6" title="logo coderhouse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/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1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Relationship Id="rId4" Type="http://schemas.openxmlformats.org/officeDocument/2006/relationships/image" Target="../media/image3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jpg"/><Relationship Id="rId4" Type="http://schemas.openxmlformats.org/officeDocument/2006/relationships/image" Target="../media/image3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jpg"/><Relationship Id="rId4" Type="http://schemas.openxmlformats.org/officeDocument/2006/relationships/image" Target="../media/image3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8.png"/><Relationship Id="rId4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jpg"/><Relationship Id="rId4" Type="http://schemas.openxmlformats.org/officeDocument/2006/relationships/image" Target="../media/image3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21.png"/><Relationship Id="rId5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jpg"/><Relationship Id="rId4" Type="http://schemas.openxmlformats.org/officeDocument/2006/relationships/image" Target="../media/image3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jpg"/><Relationship Id="rId4" Type="http://schemas.openxmlformats.org/officeDocument/2006/relationships/image" Target="../media/image3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jpg"/><Relationship Id="rId4" Type="http://schemas.openxmlformats.org/officeDocument/2006/relationships/image" Target="../media/image3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jpg"/><Relationship Id="rId4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26"/>
          <p:cNvPicPr preferRelativeResize="0"/>
          <p:nvPr/>
        </p:nvPicPr>
        <p:blipFill rotWithShape="1">
          <a:blip r:embed="rId4">
            <a:alphaModFix/>
          </a:blip>
          <a:srcRect b="24383" l="0" r="0" t="6635"/>
          <a:stretch/>
        </p:blipFill>
        <p:spPr>
          <a:xfrm rot="-285468">
            <a:off x="1574751" y="1505191"/>
            <a:ext cx="2690973" cy="2785495"/>
          </a:xfrm>
          <a:prstGeom prst="roundRect">
            <a:avLst>
              <a:gd fmla="val 16646" name="adj"/>
            </a:avLst>
          </a:prstGeom>
          <a:noFill/>
          <a:ln cap="flat" cmpd="sng" w="38100">
            <a:solidFill>
              <a:srgbClr val="FFFF0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3921"/>
              </a:srgbClr>
            </a:outerShdw>
          </a:effectLst>
        </p:spPr>
      </p:pic>
      <p:sp>
        <p:nvSpPr>
          <p:cNvPr id="85" name="Google Shape;85;p26"/>
          <p:cNvSpPr txBox="1"/>
          <p:nvPr/>
        </p:nvSpPr>
        <p:spPr>
          <a:xfrm>
            <a:off x="3942650" y="1600050"/>
            <a:ext cx="4393200" cy="754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t" bIns="45725" lIns="45725" spcFirstLastPara="1" rIns="46600" wrap="square" tIns="45725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lang="es-419" sz="4300">
                <a:solidFill>
                  <a:srgbClr val="FAFAFA"/>
                </a:solidFill>
                <a:latin typeface="Anybody"/>
                <a:ea typeface="Anybody"/>
                <a:cs typeface="Anybody"/>
                <a:sym typeface="Anybody"/>
              </a:rPr>
              <a:t>Frameworks</a:t>
            </a:r>
            <a:endParaRPr b="1" i="0" sz="4300" u="none" cap="none" strike="noStrike">
              <a:solidFill>
                <a:srgbClr val="FAFAFA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86" name="Google Shape;86;p26"/>
          <p:cNvSpPr txBox="1"/>
          <p:nvPr/>
        </p:nvSpPr>
        <p:spPr>
          <a:xfrm>
            <a:off x="4152613" y="2140800"/>
            <a:ext cx="4771800" cy="861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t" bIns="45725" lIns="45725" spcFirstLastPara="1" rIns="46600" wrap="square" tIns="45725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s-419" sz="5000">
                <a:solidFill>
                  <a:srgbClr val="FFFF01"/>
                </a:solidFill>
                <a:latin typeface="Anybody Black"/>
                <a:ea typeface="Anybody Black"/>
                <a:cs typeface="Anybody Black"/>
                <a:sym typeface="Anybody Black"/>
              </a:rPr>
              <a:t>Hadoop</a:t>
            </a:r>
            <a:endParaRPr b="0" i="0" sz="5000" u="none" cap="none" strike="noStrike">
              <a:solidFill>
                <a:srgbClr val="FFFF01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5"/>
          <p:cNvSpPr txBox="1"/>
          <p:nvPr/>
        </p:nvSpPr>
        <p:spPr>
          <a:xfrm>
            <a:off x="1027900" y="435200"/>
            <a:ext cx="7319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205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Componentes Core  </a:t>
            </a:r>
            <a:r>
              <a:rPr b="1" lang="es-419" sz="23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YARN </a:t>
            </a:r>
            <a:r>
              <a:rPr b="1" lang="es-419" sz="115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(Yet Another Resource Negotiator)</a:t>
            </a:r>
            <a:endParaRPr b="1" sz="28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158" name="Google Shape;158;p35"/>
          <p:cNvPicPr preferRelativeResize="0"/>
          <p:nvPr/>
        </p:nvPicPr>
        <p:blipFill rotWithShape="1">
          <a:blip r:embed="rId4">
            <a:alphaModFix/>
          </a:blip>
          <a:srcRect b="2657" l="0" r="0" t="0"/>
          <a:stretch/>
        </p:blipFill>
        <p:spPr>
          <a:xfrm>
            <a:off x="1176450" y="1124275"/>
            <a:ext cx="6791100" cy="3768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6"/>
          <p:cNvSpPr txBox="1"/>
          <p:nvPr/>
        </p:nvSpPr>
        <p:spPr>
          <a:xfrm>
            <a:off x="1027900" y="435200"/>
            <a:ext cx="7319700" cy="9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205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Componentes Core </a:t>
            </a:r>
            <a:endParaRPr b="1" sz="205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23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MapReduce</a:t>
            </a:r>
            <a:endParaRPr b="1" sz="205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164" name="Google Shape;16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0938" y="1488325"/>
            <a:ext cx="7642124" cy="319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7"/>
          <p:cNvSpPr/>
          <p:nvPr/>
        </p:nvSpPr>
        <p:spPr>
          <a:xfrm>
            <a:off x="8380963" y="48200"/>
            <a:ext cx="583500" cy="392400"/>
          </a:xfrm>
          <a:prstGeom prst="roundRect">
            <a:avLst>
              <a:gd fmla="val 16667" name="adj"/>
            </a:avLst>
          </a:prstGeom>
          <a:solidFill>
            <a:srgbClr val="9F5C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37"/>
          <p:cNvSpPr txBox="1"/>
          <p:nvPr/>
        </p:nvSpPr>
        <p:spPr>
          <a:xfrm flipH="1" rot="-60343">
            <a:off x="1674767" y="1812181"/>
            <a:ext cx="5794193" cy="151913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es-419" sz="5100">
                <a:solidFill>
                  <a:srgbClr val="FAFAFA"/>
                </a:solidFill>
                <a:latin typeface="Anybody"/>
                <a:ea typeface="Anybody"/>
                <a:cs typeface="Anybody"/>
                <a:sym typeface="Anybody"/>
              </a:rPr>
              <a:t>Frameworks</a:t>
            </a:r>
            <a:endParaRPr b="1" sz="5100">
              <a:solidFill>
                <a:srgbClr val="FAFAFA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es-419" sz="5100">
                <a:solidFill>
                  <a:srgbClr val="FAFAFA"/>
                </a:solidFill>
                <a:latin typeface="Anybody"/>
                <a:ea typeface="Anybody"/>
                <a:cs typeface="Anybody"/>
                <a:sym typeface="Anybody"/>
              </a:rPr>
              <a:t>Hadoop</a:t>
            </a:r>
            <a:endParaRPr b="1" sz="5100">
              <a:solidFill>
                <a:srgbClr val="FAFAFA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171" name="Google Shape;171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1190799">
            <a:off x="215363" y="2641135"/>
            <a:ext cx="2194954" cy="21949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8"/>
          <p:cNvSpPr txBox="1"/>
          <p:nvPr/>
        </p:nvSpPr>
        <p:spPr>
          <a:xfrm>
            <a:off x="248800" y="2308425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graphicFrame>
        <p:nvGraphicFramePr>
          <p:cNvPr id="177" name="Google Shape;177;p38"/>
          <p:cNvGraphicFramePr/>
          <p:nvPr/>
        </p:nvGraphicFramePr>
        <p:xfrm>
          <a:off x="866775" y="626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{3C02EBB0-6DDA-48EE-93B1-91421675C5AD}</a:tableStyleId>
              </a:tblPr>
              <a:tblGrid>
                <a:gridCol w="1981200"/>
                <a:gridCol w="5257800"/>
              </a:tblGrid>
              <a:tr h="399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1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Apache Hive</a:t>
                      </a:r>
                      <a:endParaRPr b="1" sz="11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5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Consultas SQL sobre Hadoop</a:t>
                      </a:r>
                      <a:endParaRPr sz="11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FE1E"/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-419" sz="11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Apache Sqoop</a:t>
                      </a:r>
                      <a:endParaRPr b="1" sz="11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5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Transferencia de datos entre bases relacionadas y Hadoop</a:t>
                      </a:r>
                      <a:endParaRPr sz="11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FE1E"/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-419" sz="11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Apache Spark</a:t>
                      </a:r>
                      <a:endParaRPr b="1" sz="11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5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 sz="11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Procesamiento en memoria de ETL’s, Streaming, Machine Learning y Grafos</a:t>
                      </a:r>
                      <a:endParaRPr sz="11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FE1E"/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-419" sz="11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Apache Kafka</a:t>
                      </a:r>
                      <a:endParaRPr b="1" sz="11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5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Sistema de colas de mensajería que utiliza el patrón productor/consumidor</a:t>
                      </a:r>
                      <a:endParaRPr sz="11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FE1E"/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-419" sz="11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Apache HBase</a:t>
                      </a:r>
                      <a:endParaRPr b="1" sz="11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5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Base de datos NoSQl de tipo columnar que se ejecuta sobre HDFS</a:t>
                      </a:r>
                      <a:endParaRPr sz="11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FE1E"/>
                    </a:solidFill>
                  </a:tcPr>
                </a:tc>
              </a:tr>
              <a:tr h="615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-419" sz="11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Apache Ranger</a:t>
                      </a:r>
                      <a:endParaRPr b="1" sz="11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5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Administración de políticas de seguridad sobre componentes de Hadoop</a:t>
                      </a:r>
                      <a:endParaRPr sz="11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FE1E"/>
                    </a:solidFill>
                  </a:tcPr>
                </a:tc>
              </a:tr>
              <a:tr h="509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-419" sz="11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Apache Atlas</a:t>
                      </a:r>
                      <a:endParaRPr b="1" sz="11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5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Herramienta que provee funcionalidades de Data </a:t>
                      </a:r>
                      <a:r>
                        <a:rPr lang="es-419" sz="11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Governance</a:t>
                      </a:r>
                      <a:r>
                        <a:rPr lang="es-419" sz="11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sobre Hadoop</a:t>
                      </a:r>
                      <a:endParaRPr sz="11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FE1E"/>
                    </a:solidFill>
                  </a:tcPr>
                </a:tc>
              </a:tr>
              <a:tr h="509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-419" sz="11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Apache Nifi</a:t>
                      </a:r>
                      <a:endParaRPr b="1" sz="11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1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5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Orquestación de flujos de datos y desde hacía Hadoop.</a:t>
                      </a:r>
                      <a:endParaRPr sz="11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FE1E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9"/>
          <p:cNvSpPr txBox="1"/>
          <p:nvPr/>
        </p:nvSpPr>
        <p:spPr>
          <a:xfrm flipH="1" rot="-60343">
            <a:off x="1676327" y="1772857"/>
            <a:ext cx="5794193" cy="177326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4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Tecnologías de Big Data</a:t>
            </a:r>
            <a:endParaRPr i="0" sz="48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0"/>
          <p:cNvSpPr txBox="1"/>
          <p:nvPr/>
        </p:nvSpPr>
        <p:spPr>
          <a:xfrm>
            <a:off x="720000" y="8964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-419" sz="2500">
                <a:solidFill>
                  <a:srgbClr val="1B1B1B"/>
                </a:solidFill>
                <a:latin typeface="Anybody Black"/>
                <a:ea typeface="Anybody Black"/>
                <a:cs typeface="Anybody Black"/>
                <a:sym typeface="Anybody Black"/>
              </a:rPr>
              <a:t>Algunas tecnologías de Big Data</a:t>
            </a:r>
            <a:endParaRPr b="0" i="0" sz="2500" u="none" cap="none" strike="noStrike">
              <a:solidFill>
                <a:srgbClr val="1B1B1B"/>
              </a:solidFill>
              <a:highlight>
                <a:srgbClr val="FFFF00"/>
              </a:highlight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188" name="Google Shape;188;p40"/>
          <p:cNvSpPr txBox="1"/>
          <p:nvPr/>
        </p:nvSpPr>
        <p:spPr>
          <a:xfrm>
            <a:off x="0" y="0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Orquestación de flujos de datos y desde hacía Hadoop.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89" name="Google Shape;189;p40"/>
          <p:cNvPicPr preferRelativeResize="0"/>
          <p:nvPr/>
        </p:nvPicPr>
        <p:blipFill rotWithShape="1">
          <a:blip r:embed="rId4">
            <a:alphaModFix/>
          </a:blip>
          <a:srcRect b="2458" l="0" r="0" t="0"/>
          <a:stretch/>
        </p:blipFill>
        <p:spPr>
          <a:xfrm>
            <a:off x="1143800" y="1665425"/>
            <a:ext cx="7022101" cy="3095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/>
          <p:nvPr/>
        </p:nvSpPr>
        <p:spPr>
          <a:xfrm flipH="1" rot="-175">
            <a:off x="1626443" y="2280655"/>
            <a:ext cx="5891100" cy="77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s-419" sz="4500">
                <a:solidFill>
                  <a:srgbClr val="FFFF00"/>
                </a:solidFill>
                <a:latin typeface="Anybody Black"/>
                <a:ea typeface="Anybody Black"/>
                <a:cs typeface="Anybody Black"/>
                <a:sym typeface="Anybody Black"/>
              </a:rPr>
              <a:t>¿PREGUNTAS?</a:t>
            </a:r>
            <a:endParaRPr b="0" i="0" sz="4500" u="none" cap="none" strike="noStrike">
              <a:solidFill>
                <a:srgbClr val="FFFF00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2"/>
          <p:cNvSpPr txBox="1"/>
          <p:nvPr/>
        </p:nvSpPr>
        <p:spPr>
          <a:xfrm flipH="1" rot="-119822">
            <a:off x="2790418" y="1903688"/>
            <a:ext cx="3564065" cy="1362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s-419" sz="4500" u="none" cap="none" strike="noStrike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</a:rPr>
              <a:t>¡Muchas </a:t>
            </a:r>
            <a:endParaRPr b="1" i="0" sz="4500" u="none" cap="none" strike="noStrike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45720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es-419" sz="4500" u="none" cap="none" strike="noStrike">
                <a:solidFill>
                  <a:srgbClr val="FFFF00"/>
                </a:solidFill>
                <a:latin typeface="Anybody Black"/>
                <a:ea typeface="Anybody Black"/>
                <a:cs typeface="Anybody Black"/>
                <a:sym typeface="Anybody Black"/>
              </a:rPr>
              <a:t>gracias!</a:t>
            </a:r>
            <a:endParaRPr b="0" i="0" sz="4500" u="none" cap="none" strike="noStrike">
              <a:solidFill>
                <a:srgbClr val="FFFF00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7"/>
          <p:cNvSpPr txBox="1"/>
          <p:nvPr/>
        </p:nvSpPr>
        <p:spPr>
          <a:xfrm>
            <a:off x="1823324" y="751675"/>
            <a:ext cx="48060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419" sz="2800" u="none" cap="none" strike="noStrike">
                <a:solidFill>
                  <a:srgbClr val="222222"/>
                </a:solidFill>
                <a:latin typeface="Anybody Black"/>
                <a:ea typeface="Anybody Black"/>
                <a:cs typeface="Anybody Black"/>
                <a:sym typeface="Anybody Black"/>
              </a:rPr>
              <a:t>OBJETIVOS DE CLASE</a:t>
            </a:r>
            <a:endParaRPr b="0" i="0" sz="28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92" name="Google Shape;92;p27"/>
          <p:cNvSpPr txBox="1"/>
          <p:nvPr/>
        </p:nvSpPr>
        <p:spPr>
          <a:xfrm>
            <a:off x="714375" y="1767925"/>
            <a:ext cx="7085700" cy="277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1F1F1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700"/>
              <a:buFont typeface="Inter"/>
              <a:buChar char="●"/>
            </a:pPr>
            <a:r>
              <a:rPr b="1" lang="es-419" sz="1700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Entender</a:t>
            </a:r>
            <a:r>
              <a:rPr lang="es-419" sz="1700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 qué es un Cluster Hadoop y la diferencia con una arquitectura Cliente-Servidor</a:t>
            </a:r>
            <a:endParaRPr sz="1700">
              <a:solidFill>
                <a:srgbClr val="1F1F1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700"/>
              <a:buFont typeface="Inter"/>
              <a:buChar char="●"/>
            </a:pPr>
            <a:r>
              <a:rPr b="1" lang="es-419" sz="1700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Identificar</a:t>
            </a:r>
            <a:r>
              <a:rPr lang="es-419" sz="1700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 los componentes Core de Hadoop (HDFS, YARN, MapReduce)</a:t>
            </a:r>
            <a:endParaRPr sz="1700">
              <a:solidFill>
                <a:srgbClr val="1F1F1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700"/>
              <a:buFont typeface="Inter"/>
              <a:buChar char="●"/>
            </a:pPr>
            <a:r>
              <a:rPr b="1" lang="es-419" sz="1700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Comprender</a:t>
            </a:r>
            <a:r>
              <a:rPr lang="es-419" sz="1700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 el concepto de Frameworks en Hadoop</a:t>
            </a:r>
            <a:endParaRPr sz="1700">
              <a:solidFill>
                <a:srgbClr val="1F1F1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700"/>
              <a:buFont typeface="Inter"/>
              <a:buChar char="●"/>
            </a:pPr>
            <a:r>
              <a:rPr b="1" lang="es-419" sz="1700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Conocer</a:t>
            </a:r>
            <a:r>
              <a:rPr lang="es-419" sz="1700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 algunos Proveedores de Servicios (Vendors) de grado empresarial</a:t>
            </a:r>
            <a:endParaRPr sz="1700">
              <a:solidFill>
                <a:srgbClr val="1F1F1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rgbClr val="1F1F1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3" name="Google Shape;93;p27"/>
          <p:cNvSpPr/>
          <p:nvPr/>
        </p:nvSpPr>
        <p:spPr>
          <a:xfrm>
            <a:off x="1063725" y="779613"/>
            <a:ext cx="720600" cy="627300"/>
          </a:xfrm>
          <a:prstGeom prst="roundRect">
            <a:avLst>
              <a:gd fmla="val 16667" name="adj"/>
            </a:avLst>
          </a:prstGeom>
          <a:solidFill>
            <a:srgbClr val="43434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" name="Google Shape;94;p27"/>
          <p:cNvGrpSpPr/>
          <p:nvPr/>
        </p:nvGrpSpPr>
        <p:grpSpPr>
          <a:xfrm>
            <a:off x="1215260" y="885034"/>
            <a:ext cx="423985" cy="416505"/>
            <a:chOff x="-64781025" y="3361050"/>
            <a:chExt cx="317425" cy="315200"/>
          </a:xfrm>
        </p:grpSpPr>
        <p:sp>
          <p:nvSpPr>
            <p:cNvPr id="95" name="Google Shape;95;p27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7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7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7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8"/>
          <p:cNvSpPr txBox="1"/>
          <p:nvPr/>
        </p:nvSpPr>
        <p:spPr>
          <a:xfrm>
            <a:off x="4750363" y="785644"/>
            <a:ext cx="26613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419" sz="2800" u="none" cap="none" strike="noStrike">
                <a:solidFill>
                  <a:srgbClr val="222222"/>
                </a:solidFill>
                <a:latin typeface="Anybody Black"/>
                <a:ea typeface="Anybody Black"/>
                <a:cs typeface="Anybody Black"/>
                <a:sym typeface="Anybody Black"/>
              </a:rPr>
              <a:t>AGENDA</a:t>
            </a:r>
            <a:endParaRPr b="0" i="0" sz="28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sp>
        <p:nvSpPr>
          <p:cNvPr id="104" name="Google Shape;104;p28"/>
          <p:cNvSpPr txBox="1"/>
          <p:nvPr/>
        </p:nvSpPr>
        <p:spPr>
          <a:xfrm>
            <a:off x="4152500" y="1910399"/>
            <a:ext cx="4583700" cy="241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Hadoop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Características Hadoop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Cluster Hadoop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HDFS (Hadoop Distributed File System)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YARN (Yet Another Resource Negotiator)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MapReduce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Frameworks Hadoop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Proveedores de Servicios (Vendors) de grado empresarial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05" name="Google Shape;105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8123" y="1646030"/>
            <a:ext cx="264375" cy="26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8123" y="2298296"/>
            <a:ext cx="264375" cy="26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8123" y="2995950"/>
            <a:ext cx="264375" cy="26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8123" y="3344779"/>
            <a:ext cx="264375" cy="26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8123" y="3988685"/>
            <a:ext cx="264375" cy="26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8"/>
          <p:cNvSpPr/>
          <p:nvPr/>
        </p:nvSpPr>
        <p:spPr>
          <a:xfrm>
            <a:off x="3846650" y="813588"/>
            <a:ext cx="720600" cy="627300"/>
          </a:xfrm>
          <a:prstGeom prst="roundRect">
            <a:avLst>
              <a:gd fmla="val 16667" name="adj"/>
            </a:avLst>
          </a:prstGeom>
          <a:solidFill>
            <a:srgbClr val="43434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" name="Google Shape;111;p28"/>
          <p:cNvGrpSpPr/>
          <p:nvPr/>
        </p:nvGrpSpPr>
        <p:grpSpPr>
          <a:xfrm>
            <a:off x="3996699" y="889294"/>
            <a:ext cx="476585" cy="475272"/>
            <a:chOff x="3859600" y="3591950"/>
            <a:chExt cx="296975" cy="296175"/>
          </a:xfrm>
        </p:grpSpPr>
        <p:sp>
          <p:nvSpPr>
            <p:cNvPr id="112" name="Google Shape;112;p28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28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28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5" name="Google Shape;115;p28"/>
          <p:cNvPicPr preferRelativeResize="0"/>
          <p:nvPr/>
        </p:nvPicPr>
        <p:blipFill rotWithShape="1">
          <a:blip r:embed="rId5">
            <a:alphaModFix amt="96000"/>
          </a:blip>
          <a:srcRect b="0" l="0" r="0" t="0"/>
          <a:stretch/>
        </p:blipFill>
        <p:spPr>
          <a:xfrm rot="225219">
            <a:off x="279073" y="1463484"/>
            <a:ext cx="3084016" cy="2055558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0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116" name="Google Shape;116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8123" y="1910405"/>
            <a:ext cx="264375" cy="26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8123" y="2647130"/>
            <a:ext cx="264375" cy="26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8123" y="3693605"/>
            <a:ext cx="264375" cy="26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9"/>
          <p:cNvSpPr txBox="1"/>
          <p:nvPr/>
        </p:nvSpPr>
        <p:spPr>
          <a:xfrm flipH="1" rot="-60267">
            <a:off x="1669647" y="2007623"/>
            <a:ext cx="6229257" cy="101595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54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Hadoop</a:t>
            </a:r>
            <a:endParaRPr i="0" sz="5400" u="none" cap="none" strike="noStrike">
              <a:solidFill>
                <a:srgbClr val="222222"/>
              </a:solidFill>
              <a:latin typeface="Anybody Black"/>
              <a:ea typeface="Anybody Black"/>
              <a:cs typeface="Anybody Black"/>
              <a:sym typeface="Anybody Blac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0"/>
          <p:cNvSpPr txBox="1"/>
          <p:nvPr/>
        </p:nvSpPr>
        <p:spPr>
          <a:xfrm>
            <a:off x="1252800" y="888700"/>
            <a:ext cx="6852600" cy="28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1700">
                <a:solidFill>
                  <a:srgbClr val="FAFAFA"/>
                </a:solidFill>
              </a:rPr>
              <a:t>Es un sistema </a:t>
            </a:r>
            <a:r>
              <a:rPr i="1" lang="es-419" sz="1700">
                <a:solidFill>
                  <a:srgbClr val="FAFAFA"/>
                </a:solidFill>
              </a:rPr>
              <a:t>open-source</a:t>
            </a:r>
            <a:r>
              <a:rPr lang="es-419" sz="1700">
                <a:solidFill>
                  <a:srgbClr val="FAFAFA"/>
                </a:solidFill>
              </a:rPr>
              <a:t> diseñado para almacenar y procesar Big Data de forma distribuida utilizando un </a:t>
            </a:r>
            <a:r>
              <a:rPr lang="es-419" sz="1700">
                <a:solidFill>
                  <a:schemeClr val="dk1"/>
                </a:solidFill>
                <a:highlight>
                  <a:srgbClr val="FEFE1E"/>
                </a:highlight>
              </a:rPr>
              <a:t>clúster de servidores.</a:t>
            </a:r>
            <a:endParaRPr sz="1700">
              <a:solidFill>
                <a:schemeClr val="dk1"/>
              </a:solidFill>
              <a:highlight>
                <a:srgbClr val="FEFE1E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1700">
                <a:solidFill>
                  <a:srgbClr val="FAFAFA"/>
                </a:solidFill>
              </a:rPr>
              <a:t>Características:</a:t>
            </a:r>
            <a:endParaRPr sz="1700">
              <a:solidFill>
                <a:srgbClr val="FAFAFA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AFAFA"/>
              </a:buClr>
              <a:buSzPts val="1700"/>
              <a:buChar char="●"/>
            </a:pPr>
            <a:r>
              <a:rPr lang="es-419" sz="1700">
                <a:solidFill>
                  <a:srgbClr val="FAFAFA"/>
                </a:solidFill>
              </a:rPr>
              <a:t>Tolerancia a Fallos</a:t>
            </a:r>
            <a:endParaRPr sz="1700">
              <a:solidFill>
                <a:srgbClr val="FAFAFA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1700"/>
              <a:buChar char="●"/>
            </a:pPr>
            <a:r>
              <a:rPr lang="es-419" sz="1700">
                <a:solidFill>
                  <a:srgbClr val="FAFAFA"/>
                </a:solidFill>
              </a:rPr>
              <a:t>Escalabilidad Horizontal</a:t>
            </a:r>
            <a:endParaRPr sz="1700">
              <a:solidFill>
                <a:srgbClr val="FAFAFA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1700"/>
              <a:buChar char="●"/>
            </a:pPr>
            <a:r>
              <a:rPr lang="es-419" sz="1700">
                <a:solidFill>
                  <a:srgbClr val="FAFAFA"/>
                </a:solidFill>
              </a:rPr>
              <a:t>Utiliza "Commodity Hardware"</a:t>
            </a:r>
            <a:endParaRPr sz="1700">
              <a:solidFill>
                <a:srgbClr val="FAFAFA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1700"/>
              <a:buChar char="●"/>
            </a:pPr>
            <a:r>
              <a:rPr lang="es-419" sz="1700">
                <a:solidFill>
                  <a:srgbClr val="FAFAFA"/>
                </a:solidFill>
              </a:rPr>
              <a:t>Desarrollado en lenguaje Java</a:t>
            </a:r>
            <a:endParaRPr sz="1700">
              <a:solidFill>
                <a:srgbClr val="FAFAFA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1700"/>
              <a:buChar char="●"/>
            </a:pPr>
            <a:r>
              <a:rPr lang="es-419" sz="1700">
                <a:solidFill>
                  <a:srgbClr val="FAFAFA"/>
                </a:solidFill>
              </a:rPr>
              <a:t>Procesamiento en paralelo</a:t>
            </a:r>
            <a:endParaRPr sz="1700">
              <a:solidFill>
                <a:srgbClr val="FAFAFA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1"/>
          <p:cNvSpPr txBox="1"/>
          <p:nvPr/>
        </p:nvSpPr>
        <p:spPr>
          <a:xfrm>
            <a:off x="720000" y="7715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lang="es-419" sz="2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Ecosistema Hadoop</a:t>
            </a:r>
            <a:endParaRPr i="0" sz="2800" u="none" cap="none" strike="noStrike">
              <a:solidFill>
                <a:srgbClr val="1B1B1B"/>
              </a:solidFill>
              <a:highlight>
                <a:srgbClr val="FFFF00"/>
              </a:highlight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pic>
        <p:nvPicPr>
          <p:cNvPr id="134" name="Google Shape;13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9988" y="1614400"/>
            <a:ext cx="6284024" cy="3173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2"/>
          <p:cNvSpPr txBox="1"/>
          <p:nvPr/>
        </p:nvSpPr>
        <p:spPr>
          <a:xfrm>
            <a:off x="720000" y="7715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lang="es-419" sz="2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Cluster Hadoop</a:t>
            </a:r>
            <a:endParaRPr i="0" sz="2800" u="none" cap="none" strike="noStrike">
              <a:solidFill>
                <a:srgbClr val="1B1B1B"/>
              </a:solidFill>
              <a:highlight>
                <a:srgbClr val="FFFF00"/>
              </a:highlight>
              <a:latin typeface="Anybody Black"/>
              <a:ea typeface="Anybody Black"/>
              <a:cs typeface="Anybody Black"/>
              <a:sym typeface="Anybody Black"/>
            </a:endParaRPr>
          </a:p>
        </p:txBody>
      </p:sp>
      <p:pic>
        <p:nvPicPr>
          <p:cNvPr id="140" name="Google Shape;140;p32"/>
          <p:cNvPicPr preferRelativeResize="0"/>
          <p:nvPr/>
        </p:nvPicPr>
        <p:blipFill rotWithShape="1">
          <a:blip r:embed="rId4">
            <a:alphaModFix/>
          </a:blip>
          <a:srcRect b="2450" l="0" r="0" t="-2450"/>
          <a:stretch/>
        </p:blipFill>
        <p:spPr>
          <a:xfrm>
            <a:off x="1244550" y="1432350"/>
            <a:ext cx="6920092" cy="3494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/>
          <p:nvPr/>
        </p:nvSpPr>
        <p:spPr>
          <a:xfrm>
            <a:off x="1027900" y="585100"/>
            <a:ext cx="7319700" cy="11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2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Componentes Core HDFS (Hadoop Distributed File System)</a:t>
            </a:r>
            <a:endParaRPr b="1" sz="28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146" name="Google Shape;146;p33"/>
          <p:cNvPicPr preferRelativeResize="0"/>
          <p:nvPr/>
        </p:nvPicPr>
        <p:blipFill rotWithShape="1">
          <a:blip r:embed="rId4">
            <a:alphaModFix/>
          </a:blip>
          <a:srcRect b="0" l="0" r="0" t="1613"/>
          <a:stretch/>
        </p:blipFill>
        <p:spPr>
          <a:xfrm>
            <a:off x="1606100" y="1809525"/>
            <a:ext cx="6060299" cy="3104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4"/>
          <p:cNvSpPr txBox="1"/>
          <p:nvPr/>
        </p:nvSpPr>
        <p:spPr>
          <a:xfrm>
            <a:off x="1027900" y="585100"/>
            <a:ext cx="7319700" cy="11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2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Componentes Core HDFS (Hadoop Distributed File System)</a:t>
            </a:r>
            <a:endParaRPr b="1" sz="28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152" name="Google Shape;15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8900" y="1773750"/>
            <a:ext cx="6366211" cy="3142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